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ata" panose="020B0604020202020204" charset="0"/>
      <p:regular r:id="rId12"/>
    </p:embeddedFont>
    <p:embeddedFont>
      <p:font typeface="Times New Roman Semi-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imes New Roman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97E06-946A-4D59-8023-1FED292B4F4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14893-3658-4FA1-9DAD-7FF88814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14893-3658-4FA1-9DAD-7FF88814B1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1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5523" y="414209"/>
            <a:ext cx="9983181" cy="662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2268"/>
              </a:lnSpc>
            </a:pPr>
            <a:r>
              <a:rPr lang="en-US" sz="13632" spc="-627">
                <a:solidFill>
                  <a:srgbClr val="00694C"/>
                </a:solidFill>
                <a:latin typeface="Times New Roman Medium"/>
              </a:rPr>
              <a:t>DATA SCIENTIST SALARY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8820147"/>
            <a:ext cx="9179504" cy="43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Times New Roman Medium"/>
              </a:rPr>
              <a:t>BY SHREYAS  G 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366" y="2660912"/>
            <a:ext cx="7889042" cy="1102650"/>
            <a:chOff x="0" y="0"/>
            <a:chExt cx="3439540" cy="48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0041" y="2660912"/>
            <a:ext cx="1102650" cy="1102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91366" y="4238359"/>
            <a:ext cx="7889042" cy="1102650"/>
            <a:chOff x="0" y="0"/>
            <a:chExt cx="3439540" cy="48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40041" y="4238359"/>
            <a:ext cx="1102650" cy="11026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91366" y="5721082"/>
            <a:ext cx="7889042" cy="1102650"/>
            <a:chOff x="0" y="0"/>
            <a:chExt cx="3439540" cy="480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3F589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40041" y="5721082"/>
            <a:ext cx="1102650" cy="11026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793539" y="957506"/>
            <a:ext cx="6487527" cy="6373996"/>
          </a:xfrm>
          <a:custGeom>
            <a:avLst/>
            <a:gdLst/>
            <a:ahLst/>
            <a:cxnLst/>
            <a:rect l="l" t="t" r="r" b="b"/>
            <a:pathLst>
              <a:path w="6487527" h="6373996">
                <a:moveTo>
                  <a:pt x="0" y="0"/>
                </a:moveTo>
                <a:lnTo>
                  <a:pt x="6487527" y="0"/>
                </a:lnTo>
                <a:lnTo>
                  <a:pt x="6487527" y="6373995"/>
                </a:lnTo>
                <a:lnTo>
                  <a:pt x="0" y="637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793539" y="5341010"/>
            <a:ext cx="7063035" cy="3980983"/>
          </a:xfrm>
          <a:custGeom>
            <a:avLst/>
            <a:gdLst/>
            <a:ahLst/>
            <a:cxnLst/>
            <a:rect l="l" t="t" r="r" b="b"/>
            <a:pathLst>
              <a:path w="7063035" h="3980983">
                <a:moveTo>
                  <a:pt x="7063035" y="0"/>
                </a:moveTo>
                <a:lnTo>
                  <a:pt x="0" y="0"/>
                </a:lnTo>
                <a:lnTo>
                  <a:pt x="0" y="3980983"/>
                </a:lnTo>
                <a:lnTo>
                  <a:pt x="7063035" y="3980983"/>
                </a:lnTo>
                <a:lnTo>
                  <a:pt x="70630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05302" y="2840235"/>
            <a:ext cx="6439509" cy="196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2E2E2E"/>
                </a:solidFill>
                <a:latin typeface="Times New Roman Semi-Bold"/>
              </a:rPr>
              <a:t>TODAY'S 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97622" y="2956015"/>
            <a:ext cx="5291418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0041" y="2864575"/>
            <a:ext cx="11026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Times New Roman Semi-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7622" y="4533462"/>
            <a:ext cx="5291418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</a:rPr>
              <a:t>INSIGHT VISUALISATION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40041" y="4442022"/>
            <a:ext cx="11026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Times New Roman Semi-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97622" y="6016184"/>
            <a:ext cx="5291418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40041" y="5924744"/>
            <a:ext cx="11026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Times New Roman Semi-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19200" y="1239328"/>
            <a:ext cx="10416198" cy="144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5391" y="3177528"/>
            <a:ext cx="9723710" cy="604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3"/>
              </a:lnSpc>
            </a:pPr>
            <a:r>
              <a:rPr lang="en-US" sz="3644" dirty="0">
                <a:solidFill>
                  <a:srgbClr val="00694C"/>
                </a:solidFill>
                <a:latin typeface="Prata"/>
              </a:rPr>
              <a:t>A salary is a regular payment by an employer to an employee for employment that is expressed either monthly or annually but is paid most commonly on a monthly basis, especially to white collar workers, managers, directors, and </a:t>
            </a:r>
            <a:r>
              <a:rPr lang="en-US" sz="3644" dirty="0" err="1">
                <a:solidFill>
                  <a:srgbClr val="00694C"/>
                </a:solidFill>
                <a:latin typeface="Prata"/>
              </a:rPr>
              <a:t>professionals.Salary</a:t>
            </a:r>
            <a:r>
              <a:rPr lang="en-US" sz="3644" dirty="0">
                <a:solidFill>
                  <a:srgbClr val="00694C"/>
                </a:solidFill>
                <a:latin typeface="Prata"/>
              </a:rPr>
              <a:t> benchmarks provide data points, whether it is worth it or not to pay an employee above the average salary.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4254217" y="346214"/>
            <a:ext cx="9779565" cy="25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KEY ATTRIBUTES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4689" y="2599690"/>
            <a:ext cx="13877486" cy="755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280" lvl="1" indent="-284140">
              <a:lnSpc>
                <a:spcPts val="4974"/>
              </a:lnSpc>
              <a:buFont typeface="Arial"/>
              <a:buChar char="•"/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work_year:The year the salary was paid.</a:t>
            </a:r>
          </a:p>
          <a:p>
            <a:pPr marL="568280" lvl="1" indent="-284140">
              <a:lnSpc>
                <a:spcPts val="4974"/>
              </a:lnSpc>
              <a:buFont typeface="Arial"/>
              <a:buChar char="•"/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experience_level: The experience level in the job during the year.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EN &gt; Entry-level / Junior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MI&gt; Mid-level / Intermediate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SE &gt; Senior-level / Expert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EX &gt; Executive-level / Director</a:t>
            </a:r>
          </a:p>
          <a:p>
            <a:pPr marL="568280" lvl="1" indent="-284140">
              <a:lnSpc>
                <a:spcPts val="4974"/>
              </a:lnSpc>
              <a:buFont typeface="Arial"/>
              <a:buChar char="•"/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employment_type: The type of employment for the role.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PT &gt; Part-time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FT &gt; Full-time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CT &gt; Contract</a:t>
            </a:r>
          </a:p>
          <a:p>
            <a:pPr>
              <a:lnSpc>
                <a:spcPts val="4974"/>
              </a:lnSpc>
            </a:pPr>
            <a:r>
              <a:rPr lang="en-US" sz="2632">
                <a:solidFill>
                  <a:srgbClr val="00694C"/>
                </a:solidFill>
                <a:latin typeface="Times New Roman Semi-Bold"/>
              </a:rPr>
              <a:t>FL &gt; Freelance </a:t>
            </a:r>
          </a:p>
          <a:p>
            <a:pPr algn="ctr">
              <a:lnSpc>
                <a:spcPts val="4974"/>
              </a:lnSpc>
            </a:pPr>
            <a:endParaRPr lang="en-US" sz="2632">
              <a:solidFill>
                <a:srgbClr val="00694C"/>
              </a:solidFill>
              <a:latin typeface="Times New Roman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2344246"/>
            <a:ext cx="16230600" cy="650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salary: The total gross salary amount paid.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salary_currency: The currency of the salary paid as an ISO 4217 currency code.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salaryinusd: The salary in USD.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employee_residence: Employee's primary country of residence during the work year as an ISO 3166 country code.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remote_ratio:The overall amount of work done remotely.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company_location: The country of the employer's main office or contracting branch.</a:t>
            </a:r>
          </a:p>
          <a:p>
            <a:pPr marL="683267" lvl="1" indent="-341634">
              <a:lnSpc>
                <a:spcPts val="5158"/>
              </a:lnSpc>
              <a:buFont typeface="Arial"/>
              <a:buChar char="•"/>
            </a:pPr>
            <a:r>
              <a:rPr lang="en-US" sz="3164">
                <a:solidFill>
                  <a:srgbClr val="00694C"/>
                </a:solidFill>
                <a:latin typeface="Times New Roman Semi-Bold"/>
              </a:rPr>
              <a:t>company_size: The median number of people that worked for the company during the year.</a:t>
            </a:r>
          </a:p>
          <a:p>
            <a:pPr>
              <a:lnSpc>
                <a:spcPts val="5158"/>
              </a:lnSpc>
            </a:pPr>
            <a:endParaRPr lang="en-US" sz="3164">
              <a:solidFill>
                <a:srgbClr val="00694C"/>
              </a:solidFill>
              <a:latin typeface="Times New Roman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5951" y="661035"/>
            <a:ext cx="8528049" cy="144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Times New Roman Medium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0167540" y="1529149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55796" y="2131019"/>
            <a:ext cx="10448911" cy="691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096" lvl="1" indent="-300048" algn="just">
              <a:lnSpc>
                <a:spcPts val="4891"/>
              </a:lnSpc>
              <a:buFont typeface="Arial"/>
              <a:buChar char="•"/>
            </a:pPr>
            <a:r>
              <a:rPr lang="en-US" sz="2779" dirty="0">
                <a:solidFill>
                  <a:srgbClr val="00694C"/>
                </a:solidFill>
                <a:latin typeface="Times New Roman"/>
              </a:rPr>
              <a:t>Most of those working in the field of data science are </a:t>
            </a:r>
          </a:p>
          <a:p>
            <a:pPr algn="just">
              <a:lnSpc>
                <a:spcPts val="4891"/>
              </a:lnSpc>
            </a:pPr>
            <a:r>
              <a:rPr lang="en-US" sz="2779" dirty="0">
                <a:solidFill>
                  <a:srgbClr val="00694C"/>
                </a:solidFill>
                <a:latin typeface="Times New Roman"/>
              </a:rPr>
              <a:t>      senior </a:t>
            </a:r>
            <a:r>
              <a:rPr lang="en-US" sz="2779" dirty="0" smtClean="0">
                <a:solidFill>
                  <a:srgbClr val="00694C"/>
                </a:solidFill>
                <a:latin typeface="Times New Roman"/>
              </a:rPr>
              <a:t>level having high sum of salary .</a:t>
            </a: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algn="just">
              <a:lnSpc>
                <a:spcPts val="4891"/>
              </a:lnSpc>
            </a:pP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marL="600096" lvl="1" indent="-300048" algn="just">
              <a:lnSpc>
                <a:spcPts val="4891"/>
              </a:lnSpc>
              <a:buFont typeface="Arial"/>
              <a:buChar char="•"/>
            </a:pPr>
            <a:r>
              <a:rPr lang="en-US" sz="2779" dirty="0" smtClean="0">
                <a:solidFill>
                  <a:srgbClr val="00694C"/>
                </a:solidFill>
                <a:latin typeface="Times New Roman"/>
              </a:rPr>
              <a:t>Small sized companies have lowest sum of salary among all . </a:t>
            </a: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algn="just">
              <a:lnSpc>
                <a:spcPts val="4891"/>
              </a:lnSpc>
            </a:pP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marL="600096" lvl="1" indent="-300048" algn="just">
              <a:lnSpc>
                <a:spcPts val="4891"/>
              </a:lnSpc>
              <a:buFont typeface="Arial"/>
              <a:buChar char="•"/>
            </a:pPr>
            <a:r>
              <a:rPr lang="en-US" sz="2779" dirty="0">
                <a:solidFill>
                  <a:srgbClr val="00694C"/>
                </a:solidFill>
                <a:latin typeface="Times New Roman"/>
              </a:rPr>
              <a:t>The most hiring year for those working in the field of data science</a:t>
            </a:r>
          </a:p>
          <a:p>
            <a:pPr algn="just">
              <a:lnSpc>
                <a:spcPts val="4891"/>
              </a:lnSpc>
            </a:pPr>
            <a:r>
              <a:rPr lang="en-US" sz="2779" dirty="0">
                <a:solidFill>
                  <a:srgbClr val="00694C"/>
                </a:solidFill>
                <a:latin typeface="Times New Roman"/>
              </a:rPr>
              <a:t>      is </a:t>
            </a:r>
            <a:r>
              <a:rPr lang="en-US" sz="2779" dirty="0" smtClean="0">
                <a:solidFill>
                  <a:srgbClr val="00694C"/>
                </a:solidFill>
                <a:latin typeface="Times New Roman"/>
              </a:rPr>
              <a:t>2023 .</a:t>
            </a: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algn="just">
              <a:lnSpc>
                <a:spcPts val="4891"/>
              </a:lnSpc>
            </a:pP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marL="600096" lvl="1" indent="-300048" algn="just">
              <a:lnSpc>
                <a:spcPts val="4891"/>
              </a:lnSpc>
              <a:buFont typeface="Arial"/>
              <a:buChar char="•"/>
            </a:pPr>
            <a:r>
              <a:rPr lang="en-US" sz="2779" dirty="0">
                <a:solidFill>
                  <a:srgbClr val="00694C"/>
                </a:solidFill>
                <a:latin typeface="Times New Roman"/>
              </a:rPr>
              <a:t>The most of full time's employees is in senior </a:t>
            </a:r>
            <a:r>
              <a:rPr lang="en-US" sz="2779" dirty="0" smtClean="0">
                <a:solidFill>
                  <a:srgbClr val="00694C"/>
                </a:solidFill>
                <a:latin typeface="Times New Roman"/>
              </a:rPr>
              <a:t>level .</a:t>
            </a: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algn="just">
              <a:lnSpc>
                <a:spcPts val="4891"/>
              </a:lnSpc>
            </a:pPr>
            <a:endParaRPr lang="en-US" sz="2779" dirty="0">
              <a:solidFill>
                <a:srgbClr val="00694C"/>
              </a:solidFill>
              <a:latin typeface="Times New Roman"/>
            </a:endParaRPr>
          </a:p>
          <a:p>
            <a:pPr algn="just">
              <a:lnSpc>
                <a:spcPts val="4891"/>
              </a:lnSpc>
            </a:pPr>
            <a:endParaRPr lang="en-US" sz="2779" dirty="0">
              <a:solidFill>
                <a:srgbClr val="00694C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478508" y="2352014"/>
            <a:ext cx="16780792" cy="610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429" lvl="1" indent="-353214">
              <a:lnSpc>
                <a:spcPts val="6642"/>
              </a:lnSpc>
              <a:buFont typeface="Arial"/>
              <a:buChar char="•"/>
            </a:pPr>
            <a:r>
              <a:rPr lang="en-US" sz="3272" dirty="0">
                <a:solidFill>
                  <a:srgbClr val="00694C"/>
                </a:solidFill>
                <a:latin typeface="Times New Roman"/>
              </a:rPr>
              <a:t>Medium sized companies have the </a:t>
            </a:r>
            <a:r>
              <a:rPr lang="en-US" sz="3272" dirty="0" err="1">
                <a:solidFill>
                  <a:srgbClr val="00694C"/>
                </a:solidFill>
                <a:latin typeface="Times New Roman"/>
              </a:rPr>
              <a:t>higest</a:t>
            </a:r>
            <a:r>
              <a:rPr lang="en-US" sz="3272" dirty="0">
                <a:solidFill>
                  <a:srgbClr val="00694C"/>
                </a:solidFill>
                <a:latin typeface="Times New Roman"/>
              </a:rPr>
              <a:t> salary as </a:t>
            </a:r>
            <a:r>
              <a:rPr lang="en-US" sz="3272" dirty="0" err="1">
                <a:solidFill>
                  <a:srgbClr val="00694C"/>
                </a:solidFill>
                <a:latin typeface="Times New Roman"/>
              </a:rPr>
              <a:t>comapred</a:t>
            </a:r>
            <a:r>
              <a:rPr lang="en-US" sz="3272" dirty="0">
                <a:solidFill>
                  <a:srgbClr val="00694C"/>
                </a:solidFill>
                <a:latin typeface="Times New Roman"/>
              </a:rPr>
              <a:t> to all  other sized</a:t>
            </a:r>
          </a:p>
          <a:p>
            <a:pPr>
              <a:lnSpc>
                <a:spcPts val="6642"/>
              </a:lnSpc>
            </a:pPr>
            <a:r>
              <a:rPr lang="en-US" sz="3272" dirty="0">
                <a:solidFill>
                  <a:srgbClr val="00694C"/>
                </a:solidFill>
                <a:latin typeface="Times New Roman"/>
              </a:rPr>
              <a:t>      </a:t>
            </a:r>
            <a:r>
              <a:rPr lang="en-US" sz="3272" dirty="0" smtClean="0">
                <a:solidFill>
                  <a:srgbClr val="00694C"/>
                </a:solidFill>
                <a:latin typeface="Times New Roman"/>
              </a:rPr>
              <a:t>companies .</a:t>
            </a: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 marL="706429" lvl="1" indent="-353214">
              <a:lnSpc>
                <a:spcPts val="6642"/>
              </a:lnSpc>
              <a:buFont typeface="Arial"/>
              <a:buChar char="•"/>
            </a:pPr>
            <a:r>
              <a:rPr lang="en-US" sz="3272" dirty="0" err="1">
                <a:solidFill>
                  <a:srgbClr val="00694C"/>
                </a:solidFill>
                <a:latin typeface="Times New Roman"/>
              </a:rPr>
              <a:t>Employement</a:t>
            </a:r>
            <a:r>
              <a:rPr lang="en-US" sz="3272" dirty="0">
                <a:solidFill>
                  <a:srgbClr val="00694C"/>
                </a:solidFill>
                <a:latin typeface="Times New Roman"/>
              </a:rPr>
              <a:t> opportunities gradually increases from 2020 </a:t>
            </a:r>
            <a:r>
              <a:rPr lang="en-US" sz="3272" dirty="0" smtClean="0">
                <a:solidFill>
                  <a:srgbClr val="00694C"/>
                </a:solidFill>
                <a:latin typeface="Times New Roman"/>
              </a:rPr>
              <a:t>– 2023 .</a:t>
            </a: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 marL="706429" lvl="1" indent="-353214">
              <a:lnSpc>
                <a:spcPts val="6642"/>
              </a:lnSpc>
              <a:buFont typeface="Arial"/>
              <a:buChar char="•"/>
            </a:pPr>
            <a:r>
              <a:rPr lang="en-US" sz="3272" dirty="0">
                <a:solidFill>
                  <a:srgbClr val="00694C"/>
                </a:solidFill>
                <a:latin typeface="Times New Roman"/>
              </a:rPr>
              <a:t>The most employment type is full </a:t>
            </a:r>
            <a:r>
              <a:rPr lang="en-US" sz="3272" dirty="0" smtClean="0">
                <a:solidFill>
                  <a:srgbClr val="00694C"/>
                </a:solidFill>
                <a:latin typeface="Times New Roman"/>
              </a:rPr>
              <a:t>time .</a:t>
            </a: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>
              <a:lnSpc>
                <a:spcPts val="5333"/>
              </a:lnSpc>
            </a:pP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>
              <a:lnSpc>
                <a:spcPts val="5333"/>
              </a:lnSpc>
            </a:pP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>
              <a:lnSpc>
                <a:spcPts val="5333"/>
              </a:lnSpc>
            </a:pPr>
            <a:endParaRPr lang="en-US" sz="3272" dirty="0">
              <a:solidFill>
                <a:srgbClr val="00694C"/>
              </a:solidFill>
              <a:latin typeface="Times New Roman"/>
            </a:endParaRPr>
          </a:p>
          <a:p>
            <a:pPr>
              <a:lnSpc>
                <a:spcPts val="5333"/>
              </a:lnSpc>
            </a:pPr>
            <a:endParaRPr lang="en-US" sz="3272" dirty="0">
              <a:solidFill>
                <a:srgbClr val="00694C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3205878"/>
            <a:ext cx="8144502" cy="381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Times New Roman Medium"/>
              </a:rPr>
              <a:t>Thank you very much!</a:t>
            </a:r>
          </a:p>
        </p:txBody>
      </p:sp>
      <p:sp>
        <p:nvSpPr>
          <p:cNvPr id="4" name="Freeform 4"/>
          <p:cNvSpPr/>
          <p:nvPr/>
        </p:nvSpPr>
        <p:spPr>
          <a:xfrm>
            <a:off x="11734800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330</Words>
  <Application>Microsoft Office PowerPoint</Application>
  <PresentationFormat>Custom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Prata</vt:lpstr>
      <vt:lpstr>Arial</vt:lpstr>
      <vt:lpstr>Times New Roman Semi-Bold</vt:lpstr>
      <vt:lpstr>Calibri</vt:lpstr>
      <vt:lpstr>Times New Roman</vt:lpstr>
      <vt:lpstr>Times New Roman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 salary analysis</dc:title>
  <dc:creator>ACER</dc:creator>
  <cp:lastModifiedBy>Microsoft account</cp:lastModifiedBy>
  <cp:revision>6</cp:revision>
  <dcterms:created xsi:type="dcterms:W3CDTF">2006-08-16T00:00:00Z</dcterms:created>
  <dcterms:modified xsi:type="dcterms:W3CDTF">2024-02-15T14:35:18Z</dcterms:modified>
  <dc:identifier>DAF82bdOyRw</dc:identifier>
</cp:coreProperties>
</file>